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882" autoAdjust="0"/>
  </p:normalViewPr>
  <p:slideViewPr>
    <p:cSldViewPr>
      <p:cViewPr varScale="1">
        <p:scale>
          <a:sx n="76" d="100"/>
          <a:sy n="76" d="100"/>
        </p:scale>
        <p:origin x="-57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1683F5-ADB6-4036-9C4A-C06B714C14AB}" type="datetimeFigureOut">
              <a:rPr lang="en-GB" smtClean="0"/>
              <a:t>19/06/2018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60395F-B618-4375-B08A-9F49B9EBA70B}" type="slidenum">
              <a:rPr lang="en-GB" smtClean="0"/>
              <a:t>‹#›</a:t>
            </a:fld>
            <a:endParaRPr lang="en-GB"/>
          </a:p>
        </p:txBody>
      </p:sp>
    </p:spTree>
    <p:extLst>
      <p:ext uri="{BB962C8B-B14F-4D97-AF65-F5344CB8AC3E}">
        <p14:creationId xmlns:p14="http://schemas.microsoft.com/office/powerpoint/2010/main" val="3699652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has been commonly seen that nurses who are working under any organization are helped by it so that they can perform a better duty, a great nurse is known to be compassionate, empathetic, selfless, self-aware and someone who is technically strong having a thirst for knowledge. All of this can be achieved if the resources of the organization such as networking and educational opportunities are wisely organized according to the requirements of the nurses. The result would be better healthcare for all, better communication which is key to finding out roots of many problems and the overall increase in a patient's trust in the nurse itself. </a:t>
            </a:r>
            <a:endParaRPr lang="en-GB" dirty="0"/>
          </a:p>
        </p:txBody>
      </p:sp>
      <p:sp>
        <p:nvSpPr>
          <p:cNvPr id="4" name="Slide Number Placeholder 3"/>
          <p:cNvSpPr>
            <a:spLocks noGrp="1"/>
          </p:cNvSpPr>
          <p:nvPr>
            <p:ph type="sldNum" sz="quarter" idx="10"/>
          </p:nvPr>
        </p:nvSpPr>
        <p:spPr/>
        <p:txBody>
          <a:bodyPr/>
          <a:lstStyle/>
          <a:p>
            <a:fld id="{2B60395F-B618-4375-B08A-9F49B9EBA70B}" type="slidenum">
              <a:rPr lang="en-GB" smtClean="0"/>
              <a:t>2</a:t>
            </a:fld>
            <a:endParaRPr lang="en-GB"/>
          </a:p>
        </p:txBody>
      </p:sp>
    </p:spTree>
    <p:extLst>
      <p:ext uri="{BB962C8B-B14F-4D97-AF65-F5344CB8AC3E}">
        <p14:creationId xmlns:p14="http://schemas.microsoft.com/office/powerpoint/2010/main" val="13358283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Ultimately, the goal of all medical and healthcare professionals should be the same: to provide patients with the best care possible. This is easier to achieve with </a:t>
            </a:r>
            <a:r>
              <a:rPr lang="en-US" dirty="0" err="1" smtClean="0"/>
              <a:t>interprofessional</a:t>
            </a:r>
            <a:r>
              <a:rPr lang="en-US" dirty="0" smtClean="0"/>
              <a:t> collaboration. Instead of having individuals take turns caring for them, patients have a team on their side from the start, working together to provide care that has lasting results.  </a:t>
            </a:r>
          </a:p>
          <a:p>
            <a:endParaRPr lang="en-US" dirty="0" smtClean="0"/>
          </a:p>
          <a:p>
            <a:r>
              <a:rPr lang="en-US" dirty="0" err="1" smtClean="0"/>
              <a:t>Interprofessional</a:t>
            </a:r>
            <a:r>
              <a:rPr lang="en-US" dirty="0" smtClean="0"/>
              <a:t> collaboration starts with </a:t>
            </a:r>
            <a:r>
              <a:rPr lang="en-US" dirty="0" err="1" smtClean="0"/>
              <a:t>interprofessional</a:t>
            </a:r>
            <a:r>
              <a:rPr lang="en-US" dirty="0" smtClean="0"/>
              <a:t> education. When medical and healthcare students receive training on how to work effectively as a team across disciplines, they’re primed to collaborate this way in the workplace. Consider options on how to give your future medical professionals the collaborative training they need to care for patients as a team.</a:t>
            </a:r>
            <a:endParaRPr lang="en-GB" dirty="0"/>
          </a:p>
        </p:txBody>
      </p:sp>
      <p:sp>
        <p:nvSpPr>
          <p:cNvPr id="4" name="Slide Number Placeholder 3"/>
          <p:cNvSpPr>
            <a:spLocks noGrp="1"/>
          </p:cNvSpPr>
          <p:nvPr>
            <p:ph type="sldNum" sz="quarter" idx="10"/>
          </p:nvPr>
        </p:nvSpPr>
        <p:spPr/>
        <p:txBody>
          <a:bodyPr/>
          <a:lstStyle/>
          <a:p>
            <a:fld id="{2B60395F-B618-4375-B08A-9F49B9EBA70B}" type="slidenum">
              <a:rPr lang="en-GB" smtClean="0"/>
              <a:t>11</a:t>
            </a:fld>
            <a:endParaRPr lang="en-GB"/>
          </a:p>
        </p:txBody>
      </p:sp>
    </p:spTree>
    <p:extLst>
      <p:ext uri="{BB962C8B-B14F-4D97-AF65-F5344CB8AC3E}">
        <p14:creationId xmlns:p14="http://schemas.microsoft.com/office/powerpoint/2010/main" val="23950827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Increased business competition, amalgamations, globalization, acquisitions, business alliances, and other developments have created the need for management of organizational culture. The context of management of organizational culture is fundamental to much of the successive work on organizational efficiency. A central issue in management of organizational culture is how to overcome the Principle-Agent Problem and how to deal with the institutional theory. If a business is to effectively deal with an expanding government, it must make sure that its culture is well managed. </a:t>
            </a:r>
            <a:endParaRPr lang="en-GB" dirty="0"/>
          </a:p>
        </p:txBody>
      </p:sp>
      <p:sp>
        <p:nvSpPr>
          <p:cNvPr id="4" name="Slide Number Placeholder 3"/>
          <p:cNvSpPr>
            <a:spLocks noGrp="1"/>
          </p:cNvSpPr>
          <p:nvPr>
            <p:ph type="sldNum" sz="quarter" idx="10"/>
          </p:nvPr>
        </p:nvSpPr>
        <p:spPr/>
        <p:txBody>
          <a:bodyPr/>
          <a:lstStyle/>
          <a:p>
            <a:fld id="{2B60395F-B618-4375-B08A-9F49B9EBA70B}" type="slidenum">
              <a:rPr lang="en-GB" smtClean="0"/>
              <a:t>12</a:t>
            </a:fld>
            <a:endParaRPr lang="en-GB"/>
          </a:p>
        </p:txBody>
      </p:sp>
    </p:spTree>
    <p:extLst>
      <p:ext uri="{BB962C8B-B14F-4D97-AF65-F5344CB8AC3E}">
        <p14:creationId xmlns:p14="http://schemas.microsoft.com/office/powerpoint/2010/main" val="20123221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all medical and healthcare professionals are working together, a more communicative environment develops. Before </a:t>
            </a:r>
            <a:r>
              <a:rPr lang="en-US" dirty="0" err="1" smtClean="0"/>
              <a:t>interprofessional</a:t>
            </a:r>
            <a:r>
              <a:rPr lang="en-US" dirty="0" smtClean="0"/>
              <a:t> collaboration practices were adopted, medical professionals would simply look at a patient’s chart to review treatments and patient history. Working independently could lead to missed symptoms or miscommunication about patient needs. With increased collaboration, medical professionals are interacting on a personal level, sharing ideas about patient treatment and working together to maintain continuity of care. </a:t>
            </a:r>
            <a:endParaRPr lang="en-GB" dirty="0"/>
          </a:p>
        </p:txBody>
      </p:sp>
      <p:sp>
        <p:nvSpPr>
          <p:cNvPr id="4" name="Slide Number Placeholder 3"/>
          <p:cNvSpPr>
            <a:spLocks noGrp="1"/>
          </p:cNvSpPr>
          <p:nvPr>
            <p:ph type="sldNum" sz="quarter" idx="10"/>
          </p:nvPr>
        </p:nvSpPr>
        <p:spPr/>
        <p:txBody>
          <a:bodyPr/>
          <a:lstStyle/>
          <a:p>
            <a:fld id="{2B60395F-B618-4375-B08A-9F49B9EBA70B}" type="slidenum">
              <a:rPr lang="en-GB" smtClean="0"/>
              <a:t>13</a:t>
            </a:fld>
            <a:endParaRPr lang="en-GB"/>
          </a:p>
        </p:txBody>
      </p:sp>
    </p:spTree>
    <p:extLst>
      <p:ext uri="{BB962C8B-B14F-4D97-AF65-F5344CB8AC3E}">
        <p14:creationId xmlns:p14="http://schemas.microsoft.com/office/powerpoint/2010/main" val="2330824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values of nurses hold a specific importance since it serves humanity and therefore its alignment with its organization is crucial for patient outcomes. Usually the values of any firm depends on things such as networking, educational opportunities provided to its employees, professional and personal growth and so on. Similarly, the values of nursing depend on things such as its technical skills, scientific knowledge and specific human values. </a:t>
            </a:r>
            <a:endParaRPr lang="en-GB" dirty="0"/>
          </a:p>
        </p:txBody>
      </p:sp>
      <p:sp>
        <p:nvSpPr>
          <p:cNvPr id="4" name="Slide Number Placeholder 3"/>
          <p:cNvSpPr>
            <a:spLocks noGrp="1"/>
          </p:cNvSpPr>
          <p:nvPr>
            <p:ph type="sldNum" sz="quarter" idx="10"/>
          </p:nvPr>
        </p:nvSpPr>
        <p:spPr/>
        <p:txBody>
          <a:bodyPr/>
          <a:lstStyle/>
          <a:p>
            <a:fld id="{2B60395F-B618-4375-B08A-9F49B9EBA70B}" type="slidenum">
              <a:rPr lang="en-GB" smtClean="0"/>
              <a:t>3</a:t>
            </a:fld>
            <a:endParaRPr lang="en-GB"/>
          </a:p>
        </p:txBody>
      </p:sp>
    </p:spTree>
    <p:extLst>
      <p:ext uri="{BB962C8B-B14F-4D97-AF65-F5344CB8AC3E}">
        <p14:creationId xmlns:p14="http://schemas.microsoft.com/office/powerpoint/2010/main" val="4251973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organizational culture can be defined as a group of different features that differentiates an organization from another organization. A number of researchers have defined the organizational culture as a beliefs, values and customs of an organization. These values and customs are delivered to each employee by the management of an organization. In this modern era of globalization, organizations are competing with each other and in this war of competition, maintaining an organizational culture is highly imperative for the staff</a:t>
            </a:r>
            <a:r>
              <a:rPr lang="en-US" baseline="0" dirty="0" smtClean="0"/>
              <a:t> as well</a:t>
            </a:r>
            <a:r>
              <a:rPr lang="en-US" dirty="0" smtClean="0"/>
              <a:t>. </a:t>
            </a:r>
            <a:endParaRPr lang="en-GB" dirty="0"/>
          </a:p>
        </p:txBody>
      </p:sp>
      <p:sp>
        <p:nvSpPr>
          <p:cNvPr id="4" name="Slide Number Placeholder 3"/>
          <p:cNvSpPr>
            <a:spLocks noGrp="1"/>
          </p:cNvSpPr>
          <p:nvPr>
            <p:ph type="sldNum" sz="quarter" idx="10"/>
          </p:nvPr>
        </p:nvSpPr>
        <p:spPr/>
        <p:txBody>
          <a:bodyPr/>
          <a:lstStyle/>
          <a:p>
            <a:fld id="{2B60395F-B618-4375-B08A-9F49B9EBA70B}" type="slidenum">
              <a:rPr lang="en-GB" smtClean="0"/>
              <a:t>4</a:t>
            </a:fld>
            <a:endParaRPr lang="en-GB"/>
          </a:p>
        </p:txBody>
      </p:sp>
    </p:spTree>
    <p:extLst>
      <p:ext uri="{BB962C8B-B14F-4D97-AF65-F5344CB8AC3E}">
        <p14:creationId xmlns:p14="http://schemas.microsoft.com/office/powerpoint/2010/main" val="23283617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Organizational culture gives impacts on organizational change process. While referring to the transformational type of change, there is no doubt that the transformation process, which regarded as the most complex and comprehensive type of change process requires radical shift that covers change in culture, behavior and mindset of all the components within the organization. Thus it is clearly understood here that complete understanding of organizational culture will lead to and rightful approaches to tackle any organizational development and change process. Organizational culture decides the way its members make decisions, the way they make interpretation, manage and operate. In other words, organizational culture affects organization’s competitive position. Inability to manage organizational culture will give negative consequences on organization’s performance.</a:t>
            </a:r>
            <a:endParaRPr lang="en-GB" dirty="0"/>
          </a:p>
        </p:txBody>
      </p:sp>
      <p:sp>
        <p:nvSpPr>
          <p:cNvPr id="4" name="Slide Number Placeholder 3"/>
          <p:cNvSpPr>
            <a:spLocks noGrp="1"/>
          </p:cNvSpPr>
          <p:nvPr>
            <p:ph type="sldNum" sz="quarter" idx="10"/>
          </p:nvPr>
        </p:nvSpPr>
        <p:spPr/>
        <p:txBody>
          <a:bodyPr/>
          <a:lstStyle/>
          <a:p>
            <a:fld id="{2B60395F-B618-4375-B08A-9F49B9EBA70B}" type="slidenum">
              <a:rPr lang="en-GB" smtClean="0"/>
              <a:t>5</a:t>
            </a:fld>
            <a:endParaRPr lang="en-GB"/>
          </a:p>
        </p:txBody>
      </p:sp>
    </p:spTree>
    <p:extLst>
      <p:ext uri="{BB962C8B-B14F-4D97-AF65-F5344CB8AC3E}">
        <p14:creationId xmlns:p14="http://schemas.microsoft.com/office/powerpoint/2010/main" val="969982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Efficient communication is crucial to the successful functioning of any team. This allows healthcare professionals to collaborate by assuming complementary roles, cooperate, share responsibility, and make decisions effectively. When the individuals responsible for patient care do not communicate effectively, patient safety is at risk and medical errors can occur. There are many tools to help relay critical information</a:t>
            </a:r>
            <a:r>
              <a:rPr lang="en-US" baseline="0" dirty="0" smtClean="0"/>
              <a:t> internet being on the forefront. </a:t>
            </a:r>
            <a:endParaRPr lang="en-GB" dirty="0"/>
          </a:p>
        </p:txBody>
      </p:sp>
      <p:sp>
        <p:nvSpPr>
          <p:cNvPr id="4" name="Slide Number Placeholder 3"/>
          <p:cNvSpPr>
            <a:spLocks noGrp="1"/>
          </p:cNvSpPr>
          <p:nvPr>
            <p:ph type="sldNum" sz="quarter" idx="10"/>
          </p:nvPr>
        </p:nvSpPr>
        <p:spPr/>
        <p:txBody>
          <a:bodyPr/>
          <a:lstStyle/>
          <a:p>
            <a:fld id="{2B60395F-B618-4375-B08A-9F49B9EBA70B}" type="slidenum">
              <a:rPr lang="en-GB" smtClean="0"/>
              <a:t>6</a:t>
            </a:fld>
            <a:endParaRPr lang="en-GB"/>
          </a:p>
        </p:txBody>
      </p:sp>
    </p:spTree>
    <p:extLst>
      <p:ext uri="{BB962C8B-B14F-4D97-AF65-F5344CB8AC3E}">
        <p14:creationId xmlns:p14="http://schemas.microsoft.com/office/powerpoint/2010/main" val="709587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Health care providers, once wary of using email as a communication tool, are finding that email is actually saving them great amounts of time. Responding to patient emails during downtimes is much quicker than returning phone calls. Many emails contain basic questions that can be answered quickly, or reminders to send orders to other providers. Medication requests are also easily done through emails, which are more time-saving than phone calls.</a:t>
            </a:r>
            <a:endParaRPr lang="en-GB" dirty="0"/>
          </a:p>
        </p:txBody>
      </p:sp>
      <p:sp>
        <p:nvSpPr>
          <p:cNvPr id="4" name="Slide Number Placeholder 3"/>
          <p:cNvSpPr>
            <a:spLocks noGrp="1"/>
          </p:cNvSpPr>
          <p:nvPr>
            <p:ph type="sldNum" sz="quarter" idx="10"/>
          </p:nvPr>
        </p:nvSpPr>
        <p:spPr/>
        <p:txBody>
          <a:bodyPr/>
          <a:lstStyle/>
          <a:p>
            <a:fld id="{2B60395F-B618-4375-B08A-9F49B9EBA70B}" type="slidenum">
              <a:rPr lang="en-GB" smtClean="0"/>
              <a:t>7</a:t>
            </a:fld>
            <a:endParaRPr lang="en-GB"/>
          </a:p>
        </p:txBody>
      </p:sp>
    </p:spTree>
    <p:extLst>
      <p:ext uri="{BB962C8B-B14F-4D97-AF65-F5344CB8AC3E}">
        <p14:creationId xmlns:p14="http://schemas.microsoft.com/office/powerpoint/2010/main" val="352459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Health care facilities can develop patient portals, which allow patients to sign up and have confidential access to their individual health care information. Educational health information can be placed on the patient’s portal that is relevant to the patient’s specific health needs. Clinical summaries can be made accessible. These summaries can be a review of the patient’s last appointment or a summary of recent test results with explanations. The summaries can also include recommendations, such as the need for follow-up appointments.</a:t>
            </a:r>
            <a:endParaRPr lang="en-GB" dirty="0"/>
          </a:p>
        </p:txBody>
      </p:sp>
      <p:sp>
        <p:nvSpPr>
          <p:cNvPr id="4" name="Slide Number Placeholder 3"/>
          <p:cNvSpPr>
            <a:spLocks noGrp="1"/>
          </p:cNvSpPr>
          <p:nvPr>
            <p:ph type="sldNum" sz="quarter" idx="10"/>
          </p:nvPr>
        </p:nvSpPr>
        <p:spPr/>
        <p:txBody>
          <a:bodyPr/>
          <a:lstStyle/>
          <a:p>
            <a:fld id="{2B60395F-B618-4375-B08A-9F49B9EBA70B}" type="slidenum">
              <a:rPr lang="en-GB" smtClean="0"/>
              <a:t>8</a:t>
            </a:fld>
            <a:endParaRPr lang="en-GB"/>
          </a:p>
        </p:txBody>
      </p:sp>
    </p:spTree>
    <p:extLst>
      <p:ext uri="{BB962C8B-B14F-4D97-AF65-F5344CB8AC3E}">
        <p14:creationId xmlns:p14="http://schemas.microsoft.com/office/powerpoint/2010/main" val="22970107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United States, 87 percent of the population uses the Internet. Around 58 percent of adults in the United States have a smartphone. Approximately 40 percent of adults are caring for either a child or another adult with significant health issues, and of that 40 percent, 72 percent have gone online to look for health information. Technology is everywhere, and its use is only growing. Today’s health care system can benefit greatly from increasing its digital communication abilities.</a:t>
            </a:r>
            <a:endParaRPr lang="en-GB" dirty="0"/>
          </a:p>
        </p:txBody>
      </p:sp>
      <p:sp>
        <p:nvSpPr>
          <p:cNvPr id="4" name="Slide Number Placeholder 3"/>
          <p:cNvSpPr>
            <a:spLocks noGrp="1"/>
          </p:cNvSpPr>
          <p:nvPr>
            <p:ph type="sldNum" sz="quarter" idx="10"/>
          </p:nvPr>
        </p:nvSpPr>
        <p:spPr/>
        <p:txBody>
          <a:bodyPr/>
          <a:lstStyle/>
          <a:p>
            <a:fld id="{2B60395F-B618-4375-B08A-9F49B9EBA70B}" type="slidenum">
              <a:rPr lang="en-GB" smtClean="0"/>
              <a:t>9</a:t>
            </a:fld>
            <a:endParaRPr lang="en-GB"/>
          </a:p>
        </p:txBody>
      </p:sp>
    </p:spTree>
    <p:extLst>
      <p:ext uri="{BB962C8B-B14F-4D97-AF65-F5344CB8AC3E}">
        <p14:creationId xmlns:p14="http://schemas.microsoft.com/office/powerpoint/2010/main" val="26711394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Until the rise of </a:t>
            </a:r>
            <a:r>
              <a:rPr lang="en-US" dirty="0" err="1" smtClean="0"/>
              <a:t>interprofessional</a:t>
            </a:r>
            <a:r>
              <a:rPr lang="en-US" dirty="0" smtClean="0"/>
              <a:t> collaboration, and even now in some medical environments, the doctor was viewed as the “quarterback” of patient care. The doctor made most major decisions about how a patient was treated and cared for. With an increased emphasis on </a:t>
            </a:r>
            <a:r>
              <a:rPr lang="en-US" dirty="0" err="1" smtClean="0"/>
              <a:t>interprofessional</a:t>
            </a:r>
            <a:r>
              <a:rPr lang="en-US" dirty="0" smtClean="0"/>
              <a:t> collaboration, other members of a patient’s medical team, such as nurses, radiologists, EMTs, social workers and professionals from any number of other disciplines, are empowered to make recommendations about patient care.</a:t>
            </a:r>
            <a:endParaRPr lang="en-GB" dirty="0"/>
          </a:p>
        </p:txBody>
      </p:sp>
      <p:sp>
        <p:nvSpPr>
          <p:cNvPr id="4" name="Slide Number Placeholder 3"/>
          <p:cNvSpPr>
            <a:spLocks noGrp="1"/>
          </p:cNvSpPr>
          <p:nvPr>
            <p:ph type="sldNum" sz="quarter" idx="10"/>
          </p:nvPr>
        </p:nvSpPr>
        <p:spPr/>
        <p:txBody>
          <a:bodyPr/>
          <a:lstStyle/>
          <a:p>
            <a:fld id="{2B60395F-B618-4375-B08A-9F49B9EBA70B}" type="slidenum">
              <a:rPr lang="en-GB" smtClean="0"/>
              <a:t>10</a:t>
            </a:fld>
            <a:endParaRPr lang="en-GB"/>
          </a:p>
        </p:txBody>
      </p:sp>
    </p:spTree>
    <p:extLst>
      <p:ext uri="{BB962C8B-B14F-4D97-AF65-F5344CB8AC3E}">
        <p14:creationId xmlns:p14="http://schemas.microsoft.com/office/powerpoint/2010/main" val="3038784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19-Jun-18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19-Jun-18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19-Jun-18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19-Jun-18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19-Jun-18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19-Jun-18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19-Jun-18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19-Jun-18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19-Jun-18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19-Jun-18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19-Jun-18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000" t="-1000" r="-2000" b="-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19-Jun-18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52601"/>
            <a:ext cx="7772400" cy="1847850"/>
          </a:xfrm>
        </p:spPr>
        <p:txBody>
          <a:bodyPr>
            <a:noAutofit/>
          </a:bodyPr>
          <a:lstStyle/>
          <a:p>
            <a:r>
              <a:rPr lang="en-US" sz="4800" b="1" dirty="0" smtClean="0">
                <a:solidFill>
                  <a:schemeClr val="bg1"/>
                </a:solidFill>
                <a:effectLst>
                  <a:outerShdw blurRad="38100" dist="38100" dir="2700000" algn="tl">
                    <a:srgbClr val="000000">
                      <a:alpha val="43137"/>
                    </a:srgbClr>
                  </a:outerShdw>
                </a:effectLst>
              </a:rPr>
              <a:t>Effects Of Values And Communication Tools On Patient Care</a:t>
            </a:r>
            <a:endParaRPr lang="en-GB" sz="4800" b="1" dirty="0">
              <a:solidFill>
                <a:schemeClr val="bg1"/>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0" y="5638800"/>
            <a:ext cx="2286000" cy="1198418"/>
          </a:xfrm>
        </p:spPr>
        <p:txBody>
          <a:bodyPr>
            <a:normAutofit/>
          </a:bodyPr>
          <a:lstStyle/>
          <a:p>
            <a:r>
              <a:rPr lang="en-US" sz="2000" dirty="0" smtClean="0">
                <a:solidFill>
                  <a:schemeClr val="bg1"/>
                </a:solidFill>
              </a:rPr>
              <a:t>Submitted to</a:t>
            </a:r>
          </a:p>
          <a:p>
            <a:r>
              <a:rPr lang="en-US" sz="2000" dirty="0" smtClean="0">
                <a:solidFill>
                  <a:schemeClr val="bg1"/>
                </a:solidFill>
              </a:rPr>
              <a:t>Submitted by</a:t>
            </a:r>
          </a:p>
          <a:p>
            <a:r>
              <a:rPr lang="en-US" sz="2000" dirty="0" smtClean="0">
                <a:solidFill>
                  <a:schemeClr val="bg1"/>
                </a:solidFill>
              </a:rPr>
              <a:t>Date </a:t>
            </a:r>
            <a:endParaRPr lang="en-GB" sz="2000" dirty="0">
              <a:solidFill>
                <a:schemeClr val="bg1"/>
              </a:solidFill>
            </a:endParaRPr>
          </a:p>
        </p:txBody>
      </p:sp>
    </p:spTree>
    <p:extLst>
      <p:ext uri="{BB962C8B-B14F-4D97-AF65-F5344CB8AC3E}">
        <p14:creationId xmlns:p14="http://schemas.microsoft.com/office/powerpoint/2010/main" val="3840218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Collaboration</a:t>
            </a:r>
            <a:endParaRPr lang="en-GB"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r>
              <a:rPr lang="en-US" sz="2400" dirty="0" smtClean="0"/>
              <a:t>Communication can grant international and local collaboration of specialists</a:t>
            </a:r>
          </a:p>
          <a:p>
            <a:r>
              <a:rPr lang="en-US" sz="2400" dirty="0" smtClean="0"/>
              <a:t>The collaboration can provide cost effective services</a:t>
            </a:r>
          </a:p>
          <a:p>
            <a:r>
              <a:rPr lang="en-US" sz="2400" dirty="0" smtClean="0"/>
              <a:t>Collaboration helps in knowledge management for healthcare overall</a:t>
            </a:r>
          </a:p>
          <a:p>
            <a:r>
              <a:rPr lang="en-US" sz="2400" dirty="0" smtClean="0"/>
              <a:t>Collaboration can increase patient satisfaction</a:t>
            </a:r>
          </a:p>
          <a:p>
            <a:r>
              <a:rPr lang="en-US" sz="2400" dirty="0" smtClean="0"/>
              <a:t>The patient care and output can be increased in collaboration of other institutes</a:t>
            </a:r>
          </a:p>
          <a:p>
            <a:r>
              <a:rPr lang="en-US" sz="2400" dirty="0" smtClean="0"/>
              <a:t>Patient care is much more productive in collaborating healthcare institutes</a:t>
            </a:r>
          </a:p>
          <a:p>
            <a:pPr marL="0" indent="0">
              <a:buNone/>
            </a:pPr>
            <a:r>
              <a:rPr lang="en-GB" sz="2400" dirty="0" smtClean="0"/>
              <a:t>(</a:t>
            </a:r>
            <a:r>
              <a:rPr lang="en-GB" sz="2400" dirty="0" err="1"/>
              <a:t>Hizmetli</a:t>
            </a:r>
            <a:r>
              <a:rPr lang="en-GB" sz="2400" dirty="0"/>
              <a:t>, 2014)</a:t>
            </a:r>
            <a:endParaRPr lang="en-GB" sz="2400" dirty="0"/>
          </a:p>
        </p:txBody>
      </p:sp>
    </p:spTree>
    <p:extLst>
      <p:ext uri="{BB962C8B-B14F-4D97-AF65-F5344CB8AC3E}">
        <p14:creationId xmlns:p14="http://schemas.microsoft.com/office/powerpoint/2010/main" val="1183592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Knowledge Management</a:t>
            </a:r>
            <a:endParaRPr lang="en-GB"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sz="2400" dirty="0" smtClean="0"/>
              <a:t>Communication tools assure knowledge management in healthcare </a:t>
            </a:r>
          </a:p>
          <a:p>
            <a:r>
              <a:rPr lang="en-US" sz="2400" dirty="0" smtClean="0"/>
              <a:t>Knowledge management can give new insights to patient care</a:t>
            </a:r>
          </a:p>
          <a:p>
            <a:r>
              <a:rPr lang="en-US" sz="2400" dirty="0" smtClean="0"/>
              <a:t>The disease can be studied for future interventions and improved treatments</a:t>
            </a:r>
          </a:p>
          <a:p>
            <a:r>
              <a:rPr lang="en-US" sz="2400" dirty="0" smtClean="0"/>
              <a:t>Knowledge management is the way to modern treatments and better healthcare</a:t>
            </a:r>
          </a:p>
          <a:p>
            <a:r>
              <a:rPr lang="en-US" sz="2400" dirty="0" smtClean="0"/>
              <a:t>Patient history can be easily transferred to a different organization or hospital </a:t>
            </a:r>
          </a:p>
          <a:p>
            <a:r>
              <a:rPr lang="en-US" sz="2400" dirty="0" smtClean="0"/>
              <a:t>Modern healthcare is based on past knowledge management in </a:t>
            </a:r>
            <a:r>
              <a:rPr lang="en-US" sz="2400" dirty="0"/>
              <a:t>healthcare (</a:t>
            </a:r>
            <a:r>
              <a:rPr lang="en-US" sz="2400" dirty="0" err="1"/>
              <a:t>Grazier</a:t>
            </a:r>
            <a:r>
              <a:rPr lang="en-US" sz="2400" dirty="0"/>
              <a:t>, 1999)</a:t>
            </a:r>
            <a:endParaRPr lang="en-GB" sz="2400" dirty="0"/>
          </a:p>
        </p:txBody>
      </p:sp>
    </p:spTree>
    <p:extLst>
      <p:ext uri="{BB962C8B-B14F-4D97-AF65-F5344CB8AC3E}">
        <p14:creationId xmlns:p14="http://schemas.microsoft.com/office/powerpoint/2010/main" val="157022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Personal Example</a:t>
            </a:r>
            <a:endParaRPr lang="en-GB"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An emergency patient came in there were issues in identifying it as a police case or domestic abuse</a:t>
            </a:r>
          </a:p>
          <a:p>
            <a:r>
              <a:rPr lang="en-US" dirty="0" smtClean="0"/>
              <a:t>The nurses at duty were not that much aware of the organization policy it wasted time of treatment</a:t>
            </a:r>
          </a:p>
          <a:p>
            <a:r>
              <a:rPr lang="en-US" dirty="0" smtClean="0"/>
              <a:t>There was lack of direction and leadership in the case</a:t>
            </a:r>
            <a:endParaRPr lang="en-GB" dirty="0"/>
          </a:p>
        </p:txBody>
      </p:sp>
    </p:spTree>
    <p:extLst>
      <p:ext uri="{BB962C8B-B14F-4D97-AF65-F5344CB8AC3E}">
        <p14:creationId xmlns:p14="http://schemas.microsoft.com/office/powerpoint/2010/main" val="15505313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Outcome</a:t>
            </a:r>
            <a:endParaRPr lang="en-GB"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pPr>
              <a:lnSpc>
                <a:spcPct val="150000"/>
              </a:lnSpc>
            </a:pPr>
            <a:r>
              <a:rPr lang="en-US" sz="2400" dirty="0" smtClean="0"/>
              <a:t>The nurse is better prepared when the values of the organization are aligned with the personal values of the nurse</a:t>
            </a:r>
          </a:p>
          <a:p>
            <a:pPr>
              <a:lnSpc>
                <a:spcPct val="150000"/>
              </a:lnSpc>
            </a:pPr>
            <a:r>
              <a:rPr lang="en-US" sz="2400" dirty="0" smtClean="0"/>
              <a:t>The nurse knows the standard operation procedures that can avoid mismanagement</a:t>
            </a:r>
          </a:p>
          <a:p>
            <a:pPr>
              <a:lnSpc>
                <a:spcPct val="150000"/>
              </a:lnSpc>
            </a:pPr>
            <a:r>
              <a:rPr lang="en-US" sz="2400" dirty="0" smtClean="0"/>
              <a:t>Nurses are the first contact of patients they must be aligned with the organizational goals to assure better service</a:t>
            </a:r>
          </a:p>
          <a:p>
            <a:pPr>
              <a:lnSpc>
                <a:spcPct val="150000"/>
              </a:lnSpc>
            </a:pPr>
            <a:endParaRPr lang="en-US" sz="2400" dirty="0"/>
          </a:p>
          <a:p>
            <a:pPr marL="0" indent="0">
              <a:lnSpc>
                <a:spcPct val="150000"/>
              </a:lnSpc>
              <a:buNone/>
            </a:pPr>
            <a:r>
              <a:rPr lang="en-GB" sz="2400" dirty="0"/>
              <a:t>(</a:t>
            </a:r>
            <a:r>
              <a:rPr lang="en-GB" sz="2400" dirty="0" err="1"/>
              <a:t>Gümüş</a:t>
            </a:r>
            <a:r>
              <a:rPr lang="en-GB" sz="2400" dirty="0"/>
              <a:t> &amp; </a:t>
            </a:r>
            <a:r>
              <a:rPr lang="en-GB" sz="2400" dirty="0" err="1"/>
              <a:t>Sönmez</a:t>
            </a:r>
            <a:r>
              <a:rPr lang="en-GB" sz="2400" dirty="0"/>
              <a:t>, 2018)</a:t>
            </a:r>
            <a:endParaRPr lang="en-US" sz="2400" dirty="0" smtClean="0"/>
          </a:p>
          <a:p>
            <a:endParaRPr lang="en-GB" dirty="0"/>
          </a:p>
        </p:txBody>
      </p:sp>
    </p:spTree>
    <p:extLst>
      <p:ext uri="{BB962C8B-B14F-4D97-AF65-F5344CB8AC3E}">
        <p14:creationId xmlns:p14="http://schemas.microsoft.com/office/powerpoint/2010/main" val="11514785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References</a:t>
            </a:r>
            <a:endParaRPr lang="en-GB"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55000" lnSpcReduction="20000"/>
          </a:bodyPr>
          <a:lstStyle/>
          <a:p>
            <a:r>
              <a:rPr lang="en-US" dirty="0" err="1" smtClean="0"/>
              <a:t>Grazier</a:t>
            </a:r>
            <a:r>
              <a:rPr lang="en-US" dirty="0"/>
              <a:t>, K. (1999). Collaboration and Quality in Managed Care. Journal Of Healthcare Management, 44(3), 163-166. </a:t>
            </a:r>
            <a:r>
              <a:rPr lang="en-US" dirty="0" err="1"/>
              <a:t>doi</a:t>
            </a:r>
            <a:r>
              <a:rPr lang="en-US" dirty="0"/>
              <a:t>: 10.1097/00115514-199905000-00004</a:t>
            </a:r>
          </a:p>
          <a:p>
            <a:r>
              <a:rPr lang="en-US" dirty="0" err="1" smtClean="0"/>
              <a:t>Gümüş</a:t>
            </a:r>
            <a:r>
              <a:rPr lang="en-US" dirty="0"/>
              <a:t>, R., &amp; </a:t>
            </a:r>
            <a:r>
              <a:rPr lang="en-US" dirty="0" err="1"/>
              <a:t>Sönmez</a:t>
            </a:r>
            <a:r>
              <a:rPr lang="en-US" dirty="0"/>
              <a:t>, Y. (2018). Quality of online communication tools at hospitals and their effects on health service consumers’ preferences. International Journal Of Healthcare Management, 1-10. </a:t>
            </a:r>
            <a:r>
              <a:rPr lang="en-US" dirty="0" err="1"/>
              <a:t>doi</a:t>
            </a:r>
            <a:r>
              <a:rPr lang="en-US" dirty="0"/>
              <a:t>: 10.1080/20479700.2018.1470816</a:t>
            </a:r>
          </a:p>
          <a:p>
            <a:r>
              <a:rPr lang="en-US" dirty="0" err="1" smtClean="0"/>
              <a:t>Hizmetli</a:t>
            </a:r>
            <a:r>
              <a:rPr lang="en-US" dirty="0"/>
              <a:t>, H. (2014). Turning Knowledge Into Success: The Role of Collaboration in Knowledge Management Implementation. New Directions For Community Colleges, 2014(165), 49-58. </a:t>
            </a:r>
            <a:r>
              <a:rPr lang="en-US" dirty="0" err="1"/>
              <a:t>doi</a:t>
            </a:r>
            <a:r>
              <a:rPr lang="en-US" dirty="0"/>
              <a:t>: 10.1002/cc.20090</a:t>
            </a:r>
          </a:p>
          <a:p>
            <a:r>
              <a:rPr lang="en-US" dirty="0" smtClean="0"/>
              <a:t>Saito</a:t>
            </a:r>
            <a:r>
              <a:rPr lang="en-US" dirty="0"/>
              <a:t>, M., Murakami, G., &amp; </a:t>
            </a:r>
            <a:r>
              <a:rPr lang="en-US" dirty="0" err="1"/>
              <a:t>Karashima</a:t>
            </a:r>
            <a:r>
              <a:rPr lang="en-US" dirty="0"/>
              <a:t>, M. (2007). Effect of communication and emotional types on team reciprocity in healthcare </a:t>
            </a:r>
            <a:r>
              <a:rPr lang="en-US" dirty="0" err="1"/>
              <a:t>organisation</a:t>
            </a:r>
            <a:r>
              <a:rPr lang="en-US" dirty="0"/>
              <a:t>. International Journal Of Healthcare Technology And Management, 8(3/4), 196. </a:t>
            </a:r>
            <a:r>
              <a:rPr lang="en-US" dirty="0" err="1"/>
              <a:t>doi</a:t>
            </a:r>
            <a:r>
              <a:rPr lang="en-US" dirty="0"/>
              <a:t>: 10.1504/ijhtm.2007.013160</a:t>
            </a:r>
          </a:p>
          <a:p>
            <a:r>
              <a:rPr lang="en-US" dirty="0" err="1" smtClean="0"/>
              <a:t>Smaltz</a:t>
            </a:r>
            <a:r>
              <a:rPr lang="en-US" dirty="0"/>
              <a:t>, D., Carpenter, R., &amp; </a:t>
            </a:r>
            <a:r>
              <a:rPr lang="en-US" dirty="0" err="1"/>
              <a:t>Saltz</a:t>
            </a:r>
            <a:r>
              <a:rPr lang="en-US" dirty="0"/>
              <a:t>, J. (2007). Effective IT governance in healthcare </a:t>
            </a:r>
            <a:r>
              <a:rPr lang="en-US" dirty="0" err="1"/>
              <a:t>organisations</a:t>
            </a:r>
            <a:r>
              <a:rPr lang="en-US" dirty="0"/>
              <a:t>: a tale of two </a:t>
            </a:r>
            <a:r>
              <a:rPr lang="en-US" dirty="0" err="1"/>
              <a:t>organisations</a:t>
            </a:r>
            <a:r>
              <a:rPr lang="en-US" dirty="0"/>
              <a:t>. International Journal Of Healthcare Technology And Management, 8(1/2), 20. </a:t>
            </a:r>
            <a:r>
              <a:rPr lang="en-US" dirty="0" err="1"/>
              <a:t>doi</a:t>
            </a:r>
            <a:r>
              <a:rPr lang="en-US" dirty="0"/>
              <a:t>: 10.1504/ijhtm.2007.012106</a:t>
            </a:r>
          </a:p>
          <a:p>
            <a:r>
              <a:rPr lang="en-US" dirty="0" smtClean="0"/>
              <a:t>White</a:t>
            </a:r>
            <a:r>
              <a:rPr lang="en-US" dirty="0"/>
              <a:t>, C. (2012). Healthcare </a:t>
            </a:r>
            <a:r>
              <a:rPr lang="en-US" dirty="0" err="1"/>
              <a:t>organisations</a:t>
            </a:r>
            <a:r>
              <a:rPr lang="en-US" dirty="0"/>
              <a:t> back employee engagement initiative. BMJ, e7962. </a:t>
            </a:r>
            <a:r>
              <a:rPr lang="en-US" dirty="0" err="1"/>
              <a:t>doi</a:t>
            </a:r>
            <a:r>
              <a:rPr lang="en-US" dirty="0"/>
              <a:t>: 10.1136/bmj.e7962</a:t>
            </a:r>
            <a:endParaRPr lang="en-GB" dirty="0"/>
          </a:p>
        </p:txBody>
      </p:sp>
    </p:spTree>
    <p:extLst>
      <p:ext uri="{BB962C8B-B14F-4D97-AF65-F5344CB8AC3E}">
        <p14:creationId xmlns:p14="http://schemas.microsoft.com/office/powerpoint/2010/main" val="3411324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Organizational Values</a:t>
            </a:r>
            <a:endParaRPr lang="en-GB"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Guidelines and philosophy of the institute</a:t>
            </a:r>
          </a:p>
          <a:p>
            <a:r>
              <a:rPr lang="en-US" dirty="0" smtClean="0"/>
              <a:t>Focused on efficiency in service provided</a:t>
            </a:r>
          </a:p>
          <a:p>
            <a:r>
              <a:rPr lang="en-US" dirty="0" smtClean="0"/>
              <a:t>Focused on well being of the staff</a:t>
            </a:r>
          </a:p>
          <a:p>
            <a:r>
              <a:rPr lang="en-US" dirty="0" smtClean="0"/>
              <a:t>Setting up manageable targets</a:t>
            </a:r>
          </a:p>
          <a:p>
            <a:r>
              <a:rPr lang="en-US" dirty="0" smtClean="0"/>
              <a:t>Focused on patient outcome</a:t>
            </a:r>
          </a:p>
          <a:p>
            <a:r>
              <a:rPr lang="en-US" dirty="0" smtClean="0"/>
              <a:t>Focused stress free and healthy environment</a:t>
            </a:r>
            <a:endParaRPr lang="en-GB" dirty="0"/>
          </a:p>
        </p:txBody>
      </p:sp>
    </p:spTree>
    <p:extLst>
      <p:ext uri="{BB962C8B-B14F-4D97-AF65-F5344CB8AC3E}">
        <p14:creationId xmlns:p14="http://schemas.microsoft.com/office/powerpoint/2010/main" val="191771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Personal Values </a:t>
            </a:r>
            <a:endParaRPr lang="en-GB"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Personal beliefs and cultural knowledge</a:t>
            </a:r>
          </a:p>
          <a:p>
            <a:r>
              <a:rPr lang="en-US" dirty="0" smtClean="0"/>
              <a:t>As a caregiver should be friendly </a:t>
            </a:r>
          </a:p>
          <a:p>
            <a:r>
              <a:rPr lang="en-US" dirty="0" smtClean="0"/>
              <a:t>Having knowledge of healthcare </a:t>
            </a:r>
          </a:p>
          <a:p>
            <a:r>
              <a:rPr lang="en-US" dirty="0" smtClean="0"/>
              <a:t>Efficiency and learning oriented attitude</a:t>
            </a:r>
          </a:p>
          <a:p>
            <a:r>
              <a:rPr lang="en-US" dirty="0" smtClean="0"/>
              <a:t>Having skills for leadership and avoid conf</a:t>
            </a:r>
            <a:r>
              <a:rPr lang="en-US" dirty="0" smtClean="0"/>
              <a:t>licts</a:t>
            </a:r>
          </a:p>
          <a:p>
            <a:r>
              <a:rPr lang="en-US" dirty="0" smtClean="0"/>
              <a:t>Must be adaptive and respect other’s beliefs </a:t>
            </a:r>
          </a:p>
          <a:p>
            <a:endParaRPr lang="en-GB" dirty="0"/>
          </a:p>
        </p:txBody>
      </p:sp>
    </p:spTree>
    <p:extLst>
      <p:ext uri="{BB962C8B-B14F-4D97-AF65-F5344CB8AC3E}">
        <p14:creationId xmlns:p14="http://schemas.microsoft.com/office/powerpoint/2010/main" val="180769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Alignment of Values</a:t>
            </a:r>
            <a:endParaRPr lang="en-GB"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r>
              <a:rPr lang="en-US" dirty="0" smtClean="0"/>
              <a:t>Values aligned assure </a:t>
            </a:r>
            <a:r>
              <a:rPr lang="en-US" dirty="0" smtClean="0"/>
              <a:t>comprehensive service</a:t>
            </a:r>
          </a:p>
          <a:p>
            <a:r>
              <a:rPr lang="en-US" dirty="0" smtClean="0"/>
              <a:t>Workplace environment is better</a:t>
            </a:r>
          </a:p>
          <a:p>
            <a:r>
              <a:rPr lang="en-US" dirty="0" smtClean="0"/>
              <a:t>Service quality is increased</a:t>
            </a:r>
          </a:p>
          <a:p>
            <a:r>
              <a:rPr lang="en-US" dirty="0" smtClean="0"/>
              <a:t>Staff is more able to serve the patients </a:t>
            </a:r>
          </a:p>
          <a:p>
            <a:r>
              <a:rPr lang="en-US" dirty="0" smtClean="0"/>
              <a:t>Patients are at lower risk or mismanagement</a:t>
            </a:r>
          </a:p>
          <a:p>
            <a:r>
              <a:rPr lang="en-US" dirty="0" smtClean="0"/>
              <a:t>The overall organizational goals are followed</a:t>
            </a:r>
          </a:p>
          <a:p>
            <a:endParaRPr lang="en-US" dirty="0"/>
          </a:p>
          <a:p>
            <a:pPr marL="0" indent="0">
              <a:buNone/>
            </a:pPr>
            <a:r>
              <a:rPr lang="en-GB" dirty="0"/>
              <a:t>(White, 2012)</a:t>
            </a:r>
            <a:endParaRPr lang="en-GB" dirty="0"/>
          </a:p>
        </p:txBody>
      </p:sp>
    </p:spTree>
    <p:extLst>
      <p:ext uri="{BB962C8B-B14F-4D97-AF65-F5344CB8AC3E}">
        <p14:creationId xmlns:p14="http://schemas.microsoft.com/office/powerpoint/2010/main" val="29303193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Values and Service Quality</a:t>
            </a:r>
            <a:endParaRPr lang="en-GB"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Staff is motivated and quality driven</a:t>
            </a:r>
          </a:p>
          <a:p>
            <a:r>
              <a:rPr lang="en-US" dirty="0" smtClean="0"/>
              <a:t>Management is more aware of the situation</a:t>
            </a:r>
          </a:p>
          <a:p>
            <a:r>
              <a:rPr lang="en-US" dirty="0" smtClean="0"/>
              <a:t>Better working conditions minimize conflicts</a:t>
            </a:r>
          </a:p>
          <a:p>
            <a:r>
              <a:rPr lang="en-US" dirty="0" smtClean="0"/>
              <a:t>Comprehensive service standards are assured</a:t>
            </a:r>
          </a:p>
          <a:p>
            <a:r>
              <a:rPr lang="en-US" dirty="0" smtClean="0"/>
              <a:t>The organization can further grow</a:t>
            </a:r>
          </a:p>
          <a:p>
            <a:r>
              <a:rPr lang="en-US" dirty="0" smtClean="0"/>
              <a:t>Maximum patient satisfaction is attained</a:t>
            </a:r>
          </a:p>
          <a:p>
            <a:endParaRPr lang="en-GB" dirty="0"/>
          </a:p>
        </p:txBody>
      </p:sp>
    </p:spTree>
    <p:extLst>
      <p:ext uri="{BB962C8B-B14F-4D97-AF65-F5344CB8AC3E}">
        <p14:creationId xmlns:p14="http://schemas.microsoft.com/office/powerpoint/2010/main" val="1282762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Communication Tools In Healthcare </a:t>
            </a:r>
            <a:endParaRPr lang="en-GB"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sz="2400" dirty="0" smtClean="0"/>
              <a:t>Efficient communication is essential in healthcare</a:t>
            </a:r>
          </a:p>
          <a:p>
            <a:r>
              <a:rPr lang="en-US" sz="2400" dirty="0" smtClean="0"/>
              <a:t>Centralized communication offers knowledge management to organization </a:t>
            </a:r>
          </a:p>
          <a:p>
            <a:r>
              <a:rPr lang="en-US" sz="2400" dirty="0" smtClean="0"/>
              <a:t>Minimum chances of conflict and work related  issues</a:t>
            </a:r>
          </a:p>
          <a:p>
            <a:r>
              <a:rPr lang="en-US" sz="2400" dirty="0" smtClean="0"/>
              <a:t>Internet is the most advanced form of communication tools</a:t>
            </a:r>
          </a:p>
          <a:p>
            <a:r>
              <a:rPr lang="en-US" sz="2400" dirty="0" smtClean="0"/>
              <a:t>Instant communication assures patient outcome is positive</a:t>
            </a:r>
          </a:p>
          <a:p>
            <a:r>
              <a:rPr lang="en-US" sz="2400" dirty="0" smtClean="0"/>
              <a:t>It provides collaboration in various organizations</a:t>
            </a:r>
          </a:p>
          <a:p>
            <a:endParaRPr lang="en-US" sz="2400" dirty="0"/>
          </a:p>
          <a:p>
            <a:pPr marL="0" indent="0">
              <a:buNone/>
            </a:pPr>
            <a:r>
              <a:rPr lang="en-US" sz="2400" dirty="0"/>
              <a:t>(</a:t>
            </a:r>
            <a:r>
              <a:rPr lang="en-US" sz="2400" dirty="0" err="1"/>
              <a:t>Smaltz</a:t>
            </a:r>
            <a:r>
              <a:rPr lang="en-US" sz="2400" dirty="0"/>
              <a:t>, Carpenter &amp; </a:t>
            </a:r>
            <a:r>
              <a:rPr lang="en-US" sz="2400" dirty="0" err="1"/>
              <a:t>Saltz</a:t>
            </a:r>
            <a:r>
              <a:rPr lang="en-US" sz="2400" dirty="0"/>
              <a:t>, 2007)</a:t>
            </a:r>
            <a:endParaRPr lang="en-US" sz="2400" dirty="0" smtClean="0"/>
          </a:p>
          <a:p>
            <a:endParaRPr lang="en-GB" dirty="0"/>
          </a:p>
        </p:txBody>
      </p:sp>
    </p:spTree>
    <p:extLst>
      <p:ext uri="{BB962C8B-B14F-4D97-AF65-F5344CB8AC3E}">
        <p14:creationId xmlns:p14="http://schemas.microsoft.com/office/powerpoint/2010/main" val="11243992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Benefits of Communication Tools</a:t>
            </a:r>
            <a:endParaRPr lang="en-GB"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sz="2800" dirty="0" smtClean="0"/>
              <a:t>Instant communication minimizes issues</a:t>
            </a:r>
          </a:p>
          <a:p>
            <a:r>
              <a:rPr lang="en-US" sz="2800" dirty="0" smtClean="0"/>
              <a:t>Collaboration of groups is possible</a:t>
            </a:r>
          </a:p>
          <a:p>
            <a:r>
              <a:rPr lang="en-US" sz="2800" dirty="0" smtClean="0"/>
              <a:t>Cost effective in terms of traditional communication</a:t>
            </a:r>
          </a:p>
          <a:p>
            <a:r>
              <a:rPr lang="en-US" sz="2800" dirty="0" smtClean="0"/>
              <a:t>Increases the efficiency of the staff and management</a:t>
            </a:r>
          </a:p>
          <a:p>
            <a:r>
              <a:rPr lang="en-US" sz="2800" dirty="0" smtClean="0"/>
              <a:t>Transparency and quality care can be monitored</a:t>
            </a:r>
          </a:p>
          <a:p>
            <a:r>
              <a:rPr lang="en-US" sz="2800" dirty="0" smtClean="0"/>
              <a:t>Services are discharged in standardized manner</a:t>
            </a:r>
          </a:p>
          <a:p>
            <a:endParaRPr lang="en-US" sz="2800" dirty="0"/>
          </a:p>
          <a:p>
            <a:pPr marL="0" indent="0">
              <a:buNone/>
            </a:pPr>
            <a:r>
              <a:rPr lang="en-GB" sz="2800" dirty="0"/>
              <a:t>(Saito, Murakami &amp; </a:t>
            </a:r>
            <a:r>
              <a:rPr lang="en-GB" sz="2800" dirty="0" err="1"/>
              <a:t>Karashima</a:t>
            </a:r>
            <a:r>
              <a:rPr lang="en-GB" sz="2800" dirty="0"/>
              <a:t>, 2007)</a:t>
            </a:r>
            <a:endParaRPr lang="en-GB" sz="2800" dirty="0"/>
          </a:p>
        </p:txBody>
      </p:sp>
    </p:spTree>
    <p:extLst>
      <p:ext uri="{BB962C8B-B14F-4D97-AF65-F5344CB8AC3E}">
        <p14:creationId xmlns:p14="http://schemas.microsoft.com/office/powerpoint/2010/main" val="28786982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Better Patient Care</a:t>
            </a:r>
            <a:endParaRPr lang="en-GB"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sz="2800" dirty="0" smtClean="0"/>
              <a:t>Patient receives timely service</a:t>
            </a:r>
          </a:p>
          <a:p>
            <a:r>
              <a:rPr lang="en-US" sz="2800" dirty="0" smtClean="0"/>
              <a:t>The patient and nurse ratio is monitored</a:t>
            </a:r>
          </a:p>
          <a:p>
            <a:r>
              <a:rPr lang="en-US" sz="2800" dirty="0" smtClean="0"/>
              <a:t>In case of transfer of patient case knowledge is managed</a:t>
            </a:r>
          </a:p>
          <a:p>
            <a:r>
              <a:rPr lang="en-US" sz="2800" dirty="0" smtClean="0"/>
              <a:t>Patient is aware of his or her medical treatment and condition</a:t>
            </a:r>
          </a:p>
          <a:p>
            <a:r>
              <a:rPr lang="en-US" sz="2800" dirty="0" smtClean="0"/>
              <a:t>Doctors are able to remotely manage patients</a:t>
            </a:r>
          </a:p>
          <a:p>
            <a:r>
              <a:rPr lang="en-US" sz="2800" dirty="0" smtClean="0"/>
              <a:t>Nurses are more efficient in managing patients</a:t>
            </a:r>
          </a:p>
          <a:p>
            <a:endParaRPr lang="en-GB" dirty="0"/>
          </a:p>
        </p:txBody>
      </p:sp>
    </p:spTree>
    <p:extLst>
      <p:ext uri="{BB962C8B-B14F-4D97-AF65-F5344CB8AC3E}">
        <p14:creationId xmlns:p14="http://schemas.microsoft.com/office/powerpoint/2010/main" val="25259492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Minimum Conflicts</a:t>
            </a:r>
            <a:endParaRPr lang="en-GB"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sz="2800" dirty="0" smtClean="0"/>
              <a:t>Transparency can avoid potential conflicts</a:t>
            </a:r>
          </a:p>
          <a:p>
            <a:r>
              <a:rPr lang="en-US" sz="2800" dirty="0" smtClean="0"/>
              <a:t>Communication can minimize difficult situations</a:t>
            </a:r>
          </a:p>
          <a:p>
            <a:r>
              <a:rPr lang="en-US" sz="2800" dirty="0" smtClean="0"/>
              <a:t>Emergency routines are instantly adapted</a:t>
            </a:r>
          </a:p>
          <a:p>
            <a:r>
              <a:rPr lang="en-US" sz="2800" dirty="0" smtClean="0"/>
              <a:t>The personal beliefs are not biased in open communication </a:t>
            </a:r>
          </a:p>
          <a:p>
            <a:r>
              <a:rPr lang="en-US" sz="2800" dirty="0" smtClean="0"/>
              <a:t>There are lesser chances of mismanagement </a:t>
            </a:r>
          </a:p>
          <a:p>
            <a:r>
              <a:rPr lang="en-US" sz="2800" dirty="0" smtClean="0"/>
              <a:t>In case of staff leaves the management can easily assign duties</a:t>
            </a:r>
            <a:endParaRPr lang="en-GB" sz="2800" dirty="0"/>
          </a:p>
        </p:txBody>
      </p:sp>
    </p:spTree>
    <p:extLst>
      <p:ext uri="{BB962C8B-B14F-4D97-AF65-F5344CB8AC3E}">
        <p14:creationId xmlns:p14="http://schemas.microsoft.com/office/powerpoint/2010/main" val="22068427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TotalTime>
  <Words>1930</Words>
  <Application>Microsoft Office PowerPoint</Application>
  <PresentationFormat>On-screen Show (4:3)</PresentationFormat>
  <Paragraphs>124</Paragraphs>
  <Slides>14</Slides>
  <Notes>12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Effects Of Values And Communication Tools On Patient Care</vt:lpstr>
      <vt:lpstr>Organizational Values</vt:lpstr>
      <vt:lpstr>Personal Values </vt:lpstr>
      <vt:lpstr>Alignment of Values</vt:lpstr>
      <vt:lpstr>Values and Service Quality</vt:lpstr>
      <vt:lpstr>Communication Tools In Healthcare </vt:lpstr>
      <vt:lpstr>Benefits of Communication Tools</vt:lpstr>
      <vt:lpstr>Better Patient Care</vt:lpstr>
      <vt:lpstr>Minimum Conflicts</vt:lpstr>
      <vt:lpstr>Collaboration</vt:lpstr>
      <vt:lpstr>Knowledge Management</vt:lpstr>
      <vt:lpstr>Personal Example</vt:lpstr>
      <vt:lpstr>Outcome</vt:lpstr>
      <vt:lpstr>References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dcterms:modified xsi:type="dcterms:W3CDTF">2018-06-19T14:43:30Z</dcterms:modified>
</cp:coreProperties>
</file>